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Slab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Fira Mono"/>
      <p:regular r:id="rId39"/>
      <p:bold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78">
          <p15:clr>
            <a:srgbClr val="A4A3A4"/>
          </p15:clr>
        </p15:guide>
        <p15:guide id="2" pos="5516">
          <p15:clr>
            <a:srgbClr val="A4A3A4"/>
          </p15:clr>
        </p15:guide>
        <p15:guide id="3" pos="24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jZRNRMDJcIDvsMVMDI/Dz8mdUH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DA033F-8464-4D0C-868A-3F646D9358EB}">
  <a:tblStyle styleId="{C6DA033F-8464-4D0C-868A-3F646D9358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8" orient="horz"/>
        <p:guide pos="5516"/>
        <p:guide pos="2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Mon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RobotoSlab-bold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FiraMon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8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8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6" name="Google Shape;5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29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3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3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3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3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34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3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36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36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1" name="Google Shape;51;p3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FlFMcWD22yE" TargetMode="External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Fira Mono"/>
                <a:ea typeface="Fira Mono"/>
                <a:cs typeface="Fira Mono"/>
                <a:sym typeface="Fira Mono"/>
              </a:rPr>
              <a:t>MRI Brain Tumor Segmentation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Najeebuddin Ahmed | Khanjan Dabhi Ryan Friesen | William Bugden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Rescale Input Size</a:t>
            </a:r>
            <a:endParaRPr/>
          </a:p>
        </p:txBody>
      </p:sp>
      <p:sp>
        <p:nvSpPr>
          <p:cNvPr id="131" name="Google Shape;131;p10"/>
          <p:cNvSpPr txBox="1"/>
          <p:nvPr>
            <p:ph idx="1" type="body"/>
          </p:nvPr>
        </p:nvSpPr>
        <p:spPr>
          <a:xfrm>
            <a:off x="387900" y="1498375"/>
            <a:ext cx="41841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0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36"/>
              <a:t>Original Input Size: 240 * 240 * 155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Trained for sample image set of 20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Resource expensive when tried to add more inputs</a:t>
            </a:r>
            <a:endParaRPr sz="5136"/>
          </a:p>
          <a:p>
            <a:pPr indent="-310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36"/>
              <a:t>Rescaled Input Size: 64 * 64 * 130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Fixed the issue of computational resources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Final results of the segmentation lost information</a:t>
            </a:r>
            <a:endParaRPr sz="5136"/>
          </a:p>
          <a:p>
            <a:pPr indent="-3101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36"/>
              <a:t>Final Input Size: 128 * 128 * 130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Trained complete set</a:t>
            </a:r>
            <a:endParaRPr sz="5136"/>
          </a:p>
          <a:p>
            <a:pPr indent="-3101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136"/>
              <a:t>No loss of information</a:t>
            </a:r>
            <a:endParaRPr sz="5136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2520"/>
              <a:buNone/>
            </a:pPr>
            <a:r>
              <a:t/>
            </a:r>
            <a:endParaRPr sz="264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2" name="Google Shape;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93500"/>
            <a:ext cx="2008725" cy="2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375" y="1693450"/>
            <a:ext cx="2008725" cy="20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0"/>
          <p:cNvSpPr txBox="1"/>
          <p:nvPr/>
        </p:nvSpPr>
        <p:spPr>
          <a:xfrm>
            <a:off x="5023800" y="3783150"/>
            <a:ext cx="332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Fig 1: Segmentation Comparison for input size 64 * 64 * 130</a:t>
            </a:r>
            <a:endParaRPr b="0" i="0" sz="900" u="none" cap="none" strike="noStrike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0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1010"/>
              <a:buNone/>
            </a:pPr>
            <a:r>
              <a:rPr lang="en" sz="3300"/>
              <a:t>UNet: Augmentation	</a:t>
            </a:r>
            <a:r>
              <a:rPr lang="en"/>
              <a:t>									</a:t>
            </a:r>
            <a:endParaRPr/>
          </a:p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387900" y="1489825"/>
            <a:ext cx="3814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Primarily  implemented to prevent overfitting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20% of the whole training dataset was picked at random to perform the following:</a:t>
            </a:r>
            <a:endParaRPr/>
          </a:p>
          <a:p>
            <a:pPr indent="-317182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Translate(Image, Direction,Shift)</a:t>
            </a:r>
            <a:endParaRPr sz="1800"/>
          </a:p>
          <a:p>
            <a:pPr indent="-317182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Gaussian Noise(Image,Sigma)</a:t>
            </a:r>
            <a:endParaRPr sz="1800"/>
          </a:p>
          <a:p>
            <a:pPr indent="-317182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Rotate Image(Image, Angle)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625" y="942975"/>
            <a:ext cx="2179300" cy="21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3525" y="3071400"/>
            <a:ext cx="4605151" cy="11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 txBox="1"/>
          <p:nvPr/>
        </p:nvSpPr>
        <p:spPr>
          <a:xfrm>
            <a:off x="4809150" y="4219525"/>
            <a:ext cx="33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Fig. 2: Original Image v/s Translate: Up, Down, Left, Right (Left-&gt;Right)</a:t>
            </a:r>
            <a:endParaRPr b="0" i="0" sz="9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1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Augmentation (Contd.)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89825"/>
            <a:ext cx="2743200" cy="2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9213" y="1909750"/>
            <a:ext cx="54768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 txBox="1"/>
          <p:nvPr/>
        </p:nvSpPr>
        <p:spPr>
          <a:xfrm>
            <a:off x="3614425" y="3233750"/>
            <a:ext cx="475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Fig. 3: Original Image v/s Rotate Angle: 10, 50, 100, 295 </a:t>
            </a:r>
            <a:endParaRPr b="0" i="0" sz="12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(Left-&gt;Right)</a:t>
            </a:r>
            <a:endParaRPr b="0" i="0" sz="1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2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Augmentation (Contd.)</a:t>
            </a:r>
            <a:endParaRPr/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89820"/>
            <a:ext cx="2743200" cy="27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9213" y="1909750"/>
            <a:ext cx="54768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/>
        </p:nvSpPr>
        <p:spPr>
          <a:xfrm>
            <a:off x="3614425" y="3233750"/>
            <a:ext cx="475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Fig. 4: Original Image v/s Gaussian Noise: 0.40, 0.50, 0.80, 1</a:t>
            </a:r>
            <a:endParaRPr b="0" i="0" sz="12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(Left-&gt;Right)</a:t>
            </a:r>
            <a:endParaRPr b="0" i="0" sz="1200" u="none" cap="none" strike="noStrike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Image Fusion</a:t>
            </a:r>
            <a:endParaRPr/>
          </a:p>
        </p:txBody>
      </p:sp>
      <p:sp>
        <p:nvSpPr>
          <p:cNvPr id="169" name="Google Shape;169;p14"/>
          <p:cNvSpPr txBox="1"/>
          <p:nvPr/>
        </p:nvSpPr>
        <p:spPr>
          <a:xfrm>
            <a:off x="457200" y="1591850"/>
            <a:ext cx="811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 to improve the overall performance of our model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 modalities fused into one image using the average of each modality 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700" y="2920918"/>
            <a:ext cx="1223482" cy="12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7875" y="2920918"/>
            <a:ext cx="1223482" cy="12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0049" y="2920918"/>
            <a:ext cx="1223482" cy="12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2224" y="2920918"/>
            <a:ext cx="1223482" cy="12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1653" y="2884850"/>
            <a:ext cx="1223482" cy="12544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/>
          <p:nvPr/>
        </p:nvSpPr>
        <p:spPr>
          <a:xfrm>
            <a:off x="6274399" y="3363500"/>
            <a:ext cx="518700" cy="17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2009182" y="3462541"/>
            <a:ext cx="148800" cy="171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3381293" y="3462541"/>
            <a:ext cx="148800" cy="171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4753455" y="3426473"/>
            <a:ext cx="148800" cy="171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1279612" y="4031176"/>
            <a:ext cx="5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T1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2587596" y="4031176"/>
            <a:ext cx="6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T1ce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3868388" y="4031176"/>
            <a:ext cx="6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Flair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409128" y="4031176"/>
            <a:ext cx="5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T2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7035298" y="4031175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Fused Image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Image Fusion Results</a:t>
            </a:r>
            <a:endParaRPr/>
          </a:p>
        </p:txBody>
      </p:sp>
      <p:graphicFrame>
        <p:nvGraphicFramePr>
          <p:cNvPr id="190" name="Google Shape;190;p15"/>
          <p:cNvGraphicFramePr/>
          <p:nvPr/>
        </p:nvGraphicFramePr>
        <p:xfrm>
          <a:off x="387925" y="185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{C6DA033F-8464-4D0C-868A-3F646D9358EB}</a:tableStyleId>
              </a:tblPr>
              <a:tblGrid>
                <a:gridCol w="1616325"/>
                <a:gridCol w="1109525"/>
                <a:gridCol w="1144550"/>
                <a:gridCol w="930500"/>
                <a:gridCol w="1208475"/>
                <a:gridCol w="2358825"/>
              </a:tblGrid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No. of channels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T1ce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Flair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Fused(T1+T1ce+T2+Flair)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Training Data Size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Dice Coefficient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0.5545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0.5836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0.6204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0.6386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0.7012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Fine Tuning</a:t>
            </a:r>
            <a:endParaRPr/>
          </a:p>
        </p:txBody>
      </p:sp>
      <p:sp>
        <p:nvSpPr>
          <p:cNvPr id="196" name="Google Shape;19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Optimiser:  Use the difference between true and predicted values to adjust weights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Adam - Combination of multiple optimizers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SGD - A single sample used to for gradient descent in each iteration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rate: How fast the weights change in the neural network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Function: Distance between current output and expected output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Binary cross-entropy - Compares each of the predicted probabilities to actual class output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Categorical cross-entropy - Calculate quantity to minimize during training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Poisson - Used for regression when modeling count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Fine Tuning Results</a:t>
            </a:r>
            <a:endParaRPr/>
          </a:p>
        </p:txBody>
      </p:sp>
      <p:graphicFrame>
        <p:nvGraphicFramePr>
          <p:cNvPr id="202" name="Google Shape;202;p17"/>
          <p:cNvGraphicFramePr/>
          <p:nvPr/>
        </p:nvGraphicFramePr>
        <p:xfrm>
          <a:off x="387900" y="172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{C6DA033F-8464-4D0C-868A-3F646D9358EB}</a:tableStyleId>
              </a:tblPr>
              <a:tblGrid>
                <a:gridCol w="1394700"/>
                <a:gridCol w="1394700"/>
                <a:gridCol w="1394700"/>
                <a:gridCol w="1394700"/>
                <a:gridCol w="1394700"/>
                <a:gridCol w="13947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Optimiser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SGD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SGD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Learning Rate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Loss Function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binary cross-entropy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binary cross-entropy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categorical cross-entropy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binary cross-entropy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poisson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Dice Coefficient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0.8124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0.3213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0.3359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0.5132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0.5828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UNet: Final Structure and Result</a:t>
            </a:r>
            <a:endParaRPr/>
          </a:p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Convolution Block: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ReLU activation function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Padding same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Activation Function final layer: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Sigmoid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Cost Function: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Cross Entropy Function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Optimizer: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Adam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 Size: 128*128</a:t>
            </a:r>
            <a:endParaRPr sz="1800"/>
          </a:p>
        </p:txBody>
      </p:sp>
      <p:sp>
        <p:nvSpPr>
          <p:cNvPr id="209" name="Google Shape;209;p1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Batch Size: 32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rate: 0.001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Time: 4~5 hours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Epochs: 200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number of feature map: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2         4         8         16        32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Dice Score Achieved: </a:t>
            </a:r>
            <a:r>
              <a:rPr b="1" lang="en" sz="1800"/>
              <a:t>0.8022</a:t>
            </a:r>
            <a:r>
              <a:rPr lang="en" sz="1800"/>
              <a:t>!</a:t>
            </a:r>
            <a:endParaRPr sz="1800"/>
          </a:p>
        </p:txBody>
      </p:sp>
      <p:sp>
        <p:nvSpPr>
          <p:cNvPr id="210" name="Google Shape;210;p18"/>
          <p:cNvSpPr/>
          <p:nvPr/>
        </p:nvSpPr>
        <p:spPr>
          <a:xfrm>
            <a:off x="5549200" y="2991200"/>
            <a:ext cx="323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6162325" y="2991200"/>
            <a:ext cx="323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6844225" y="2991200"/>
            <a:ext cx="323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7526125" y="2991200"/>
            <a:ext cx="323100" cy="1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Web-Interface</a:t>
            </a:r>
            <a:endParaRPr/>
          </a:p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Who is it for?</a:t>
            </a:r>
            <a:endParaRPr b="1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Doctors responsible for managing brain MRI scans of one or more patients, and diagnosing brain tumors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What does it do?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Provides doctors with an easy to use interface to utilize the UNet model and view segmentation results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Aid in the swift and accurate diagnosis of brain tumors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Terms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Web-interface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Node.js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Pug templating engine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Bootstrap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jQuery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argon2id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231" name="Google Shape;231;p21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Functionality: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New Patients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Upload &amp; store four types of MRI scans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Perform segmentation (UNet model)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Display labelled image slices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Download segmented nii file</a:t>
            </a:r>
            <a:endParaRPr sz="1800"/>
          </a:p>
        </p:txBody>
      </p:sp>
      <p:pic>
        <p:nvPicPr>
          <p:cNvPr id="232" name="Google Shape;2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300" y="228475"/>
            <a:ext cx="2944802" cy="46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emo for the degree project." id="239" name="Google Shape;239;p22" title="Degree Project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Problems Faced</a:t>
            </a:r>
            <a:endParaRPr/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Dealing with NIfTI files: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Nibable and Nilearn libraries extensively to learn how to operate .nii files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Computational Resources: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Solved by adding more resources such as RAM, Disk-space and GPU power by upgrading to Google Colab Pro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Managing Python dependencies for the web interface: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Manually had to install each of the dependencies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251" name="Google Shape;251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Image Enhancement techniques can be explored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DNN instead of UNet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more functionality to the Web Interface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Resize the output segmentation and upload them to CBICA Image Processing Portal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Planning and Implementation: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Najeebuddin Ahmed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Khanjan Dabhi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Web-Interface Design and Implementation: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Ryan Friesen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800"/>
              <a:buChar char="○"/>
            </a:pPr>
            <a:r>
              <a:rPr lang="en" sz="1800"/>
              <a:t>William Bugden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/>
              <a:t>Thank You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MRI: Magnetic Resonance Imaging is a technique used to form detailed images of organs and tissue in the body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 Tumor: Abnormal cells that grow in the brain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Segmentation: Separation of different parts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Network: Refers to systems of neurons, either organic or artificial in nature.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2" name="Google Shape;82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Detecting brain tumor is a very challenging problem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Quick diagnosis is important to get patient into treatment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Effective segmentation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Easy to use web-interface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MICCAI BraTS2020 Dataset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modalities: T1, T1ce, Flair, T2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 Segmentation labels for each tumor subregion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Dataset containing .nii files for each modality for  369 patients </a:t>
            </a:r>
            <a:endParaRPr/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400" y="3280413"/>
            <a:ext cx="1144024" cy="100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8459" y="3280413"/>
            <a:ext cx="1144024" cy="100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1518" y="3280413"/>
            <a:ext cx="1144024" cy="100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4577" y="3280413"/>
            <a:ext cx="1144024" cy="10034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/>
          <p:nvPr/>
        </p:nvSpPr>
        <p:spPr>
          <a:xfrm>
            <a:off x="2537235" y="4168534"/>
            <a:ext cx="4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T1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3760272" y="4168534"/>
            <a:ext cx="5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T1ce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957883" y="4168534"/>
            <a:ext cx="5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Flair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6398560" y="4168534"/>
            <a:ext cx="4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T2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project is split into two tasks :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Machine Learning: Generate segmentation of tumor as accurately as possible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Web-interface: Given a model weight and input files create a UI which can be used to view generated segmentations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Implementation: Model Block Diagram</a:t>
            </a:r>
            <a:endParaRPr/>
          </a:p>
        </p:txBody>
      </p:sp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50" y="1377425"/>
            <a:ext cx="7189523" cy="3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387900" y="4568725"/>
            <a:ext cx="342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 retrieved from: </a:t>
            </a: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https://www.kaggle.com/awsaf49/brats20-dataset-training-validation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highlight>
                <a:schemeClr val="dk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" name="Google Shape;11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325" y="1930200"/>
            <a:ext cx="833752" cy="4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	: Why UNet?									</a:t>
            </a:r>
            <a:endParaRPr/>
          </a:p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specifically for biomedical image segmentation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Trainable on small data sets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performance metrics (given proper training, dataset and training time)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performers of BraTS follow UNet architecture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UNet	:Architecture										</a:t>
            </a:r>
            <a:endParaRPr/>
          </a:p>
        </p:txBody>
      </p:sp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50" y="1144125"/>
            <a:ext cx="5328500" cy="3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/>
          <p:nvPr/>
        </p:nvSpPr>
        <p:spPr>
          <a:xfrm>
            <a:off x="457200" y="4712400"/>
            <a:ext cx="41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Medical Image Computing and Computer-Assisted Intervention (MICCAI), Springer, LNCS, Vol.9351: 234--241, 2015</a:t>
            </a:r>
            <a:endParaRPr b="0" i="0" sz="1100" u="none" cap="none" strike="noStrike">
              <a:solidFill>
                <a:srgbClr val="EFEFE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